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8"/>
  </p:notesMasterIdLst>
  <p:handoutMasterIdLst>
    <p:handoutMasterId r:id="rId9"/>
  </p:handoutMasterIdLst>
  <p:sldIdLst>
    <p:sldId id="256" r:id="rId2"/>
    <p:sldId id="273" r:id="rId3"/>
    <p:sldId id="263" r:id="rId4"/>
    <p:sldId id="267" r:id="rId5"/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63" d="100"/>
          <a:sy n="63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9D438-92D9-4223-A850-6251B9611ABF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05D13-9DAB-41BC-A63F-5CE9EE8E3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436583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F3235-82A7-4749-BBC9-8E16DC293374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A3A1E-16E5-4AE1-9F26-49FB240A8BE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07178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31083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/>
              <a:t>Ne pas oublier de mentionner l’importance du français dans tous les travaux et examens.</a:t>
            </a:r>
          </a:p>
        </p:txBody>
      </p:sp>
    </p:spTree>
    <p:extLst>
      <p:ext uri="{BB962C8B-B14F-4D97-AF65-F5344CB8AC3E}">
        <p14:creationId xmlns:p14="http://schemas.microsoft.com/office/powerpoint/2010/main" val="278755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908338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3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190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476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13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8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19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43260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2716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983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0933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57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67548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8095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89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69318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609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2/8/2021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1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  <p:sldLayoutId id="21474838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PLAN DE COURS</a:t>
            </a:r>
            <a:br>
              <a:rPr lang="fr-CA" dirty="0"/>
            </a:br>
            <a:r>
              <a:rPr lang="fr-CA" sz="3600" dirty="0">
                <a:solidFill>
                  <a:schemeClr val="accent3"/>
                </a:solidFill>
              </a:rPr>
              <a:t>FINANCES PERSONNELLES</a:t>
            </a:r>
            <a:endParaRPr lang="fr-CA" dirty="0">
              <a:solidFill>
                <a:schemeClr val="accent3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/>
              <a:t>Jocelyn Laflamme</a:t>
            </a:r>
          </a:p>
          <a:p>
            <a:r>
              <a:rPr lang="fr-CA" dirty="0"/>
              <a:t>Bureau : HF-4185</a:t>
            </a:r>
          </a:p>
        </p:txBody>
      </p:sp>
      <p:pic>
        <p:nvPicPr>
          <p:cNvPr id="7" name="Picture 5" descr="AG00369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3" y="3886200"/>
            <a:ext cx="129540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326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60ACC13-B825-49F3-93DE-C8B8F2FA3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109" y="0"/>
            <a:ext cx="1827609" cy="6858001"/>
            <a:chOff x="1320800" y="0"/>
            <a:chExt cx="2436813" cy="6858001"/>
          </a:xfrm>
        </p:grpSpPr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F947B31F-CA03-4793-845D-FD86BABC1A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DCDDE94D-F78C-4A48-AEA6-E922FC99A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3445A886-F3CA-4DE4-90D7-535F9707B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A8999CB6-C053-418B-AE37-E470804D25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81EA3E26-BFCD-4396-AE8A-2A9828BFFB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79" name="Freeform 11">
              <a:extLst>
                <a:ext uri="{FF2B5EF4-FFF2-40B4-BE49-F238E27FC236}">
                  <a16:creationId xmlns:a16="http://schemas.microsoft.com/office/drawing/2014/main" id="{5F9BC582-73A6-4D8A-8738-E36476489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C:\Users\Jocelyne\AppData\Local\Microsoft\Windows\Temporary Internet Files\Content.IE5\WL5KB3RN\MP900398829[1]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9" r="49786"/>
          <a:stretch/>
        </p:blipFill>
        <p:spPr>
          <a:xfrm>
            <a:off x="5169693" y="10"/>
            <a:ext cx="397430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74570" y="0"/>
            <a:ext cx="1827609" cy="6858001"/>
            <a:chOff x="1320800" y="0"/>
            <a:chExt cx="2436813" cy="6858001"/>
          </a:xfrm>
        </p:grpSpPr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86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88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89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9060" y="685800"/>
            <a:ext cx="3945510" cy="17525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/>
              <a:t>Présentation générale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>
          <a:xfrm>
            <a:off x="482601" y="2666999"/>
            <a:ext cx="3945510" cy="31242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z="1700"/>
              <a:t>Objectifs</a:t>
            </a:r>
          </a:p>
          <a:p>
            <a:pPr lvl="1"/>
            <a:r>
              <a:rPr lang="en-US" sz="1700"/>
              <a:t>Acquisition des connaissances de base en finances personnelles et en informatique</a:t>
            </a:r>
          </a:p>
        </p:txBody>
      </p:sp>
    </p:spTree>
    <p:extLst>
      <p:ext uri="{BB962C8B-B14F-4D97-AF65-F5344CB8AC3E}">
        <p14:creationId xmlns:p14="http://schemas.microsoft.com/office/powerpoint/2010/main" val="358970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Présentation générale…</a:t>
            </a:r>
            <a:endParaRPr lang="fr-CA" dirty="0"/>
          </a:p>
        </p:txBody>
      </p:sp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fr-CA" dirty="0"/>
              <a:t>Application des notions</a:t>
            </a:r>
          </a:p>
          <a:p>
            <a:pPr lvl="1"/>
            <a:r>
              <a:rPr lang="fr-CA" dirty="0"/>
              <a:t>Résolution de problèmes</a:t>
            </a:r>
          </a:p>
          <a:p>
            <a:pPr lvl="1"/>
            <a:r>
              <a:rPr lang="fr-CA" dirty="0"/>
              <a:t>Usage de différents logiciels de comptabilité</a:t>
            </a:r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2667000"/>
            <a:ext cx="3346450" cy="3346450"/>
          </a:xfrm>
        </p:spPr>
      </p:pic>
    </p:spTree>
    <p:extLst>
      <p:ext uri="{BB962C8B-B14F-4D97-AF65-F5344CB8AC3E}">
        <p14:creationId xmlns:p14="http://schemas.microsoft.com/office/powerpoint/2010/main" val="50203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Contenu du cours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dirty="0"/>
              <a:t>Module 1 : Initiation à l’informatique</a:t>
            </a:r>
          </a:p>
          <a:p>
            <a:pPr lvl="1"/>
            <a:r>
              <a:rPr lang="fr-CA" dirty="0"/>
              <a:t>Durée : 6 heures</a:t>
            </a:r>
          </a:p>
          <a:p>
            <a:pPr lvl="0"/>
            <a:r>
              <a:rPr lang="fr-CA" dirty="0"/>
              <a:t>Module 2 : Budget, bilan</a:t>
            </a:r>
          </a:p>
          <a:p>
            <a:pPr lvl="1"/>
            <a:r>
              <a:rPr lang="fr-CA" dirty="0"/>
              <a:t>Durée : 9 heures</a:t>
            </a:r>
          </a:p>
          <a:p>
            <a:pPr lvl="0"/>
            <a:r>
              <a:rPr lang="fr-CA" dirty="0"/>
              <a:t>Module 3 : Épargne et placements</a:t>
            </a:r>
          </a:p>
          <a:p>
            <a:pPr lvl="1"/>
            <a:r>
              <a:rPr lang="fr-CA" dirty="0"/>
              <a:t>Durée : 9 heures</a:t>
            </a:r>
          </a:p>
        </p:txBody>
      </p:sp>
    </p:spTree>
    <p:extLst>
      <p:ext uri="{BB962C8B-B14F-4D97-AF65-F5344CB8AC3E}">
        <p14:creationId xmlns:p14="http://schemas.microsoft.com/office/powerpoint/2010/main" val="258674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">
            <a:extLst>
              <a:ext uri="{FF2B5EF4-FFF2-40B4-BE49-F238E27FC236}">
                <a16:creationId xmlns:a16="http://schemas.microsoft.com/office/drawing/2014/main" id="{C616B3DC-C165-433D-9187-62DCC0E31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576" y="-4763"/>
            <a:ext cx="3761187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7E1BF84-9824-4B0E-98DF-F0F7181DD0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85FA340-7392-4303-9707-A12F45A46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58A9051-2BD9-4868-8B84-344752FA2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58264C49-3539-4CBD-8F11-1106C8B878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E862133-5C7E-4B32-9786-0B33BC51A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90925F6C-DF03-4707-9176-6049F049B5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6073935-E043-4801-AF06-06093A914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31306" y="648930"/>
            <a:ext cx="2595961" cy="33473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200"/>
              <a:t>Évaluation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AC26FF4-D6F9-4A94-A837-D051A101E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65036" y="-4763"/>
            <a:ext cx="3761187" cy="6862763"/>
            <a:chOff x="2928938" y="-4763"/>
            <a:chExt cx="5014912" cy="6862763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EFFE501B-F9EC-4229-99D6-F39E38A71B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064C6A0-3DE4-4F4A-B650-78A628163E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43CD3E83-3D0D-40EE-B1A2-9C989EBF28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71553909-760D-4B98-96A4-F9F48339AF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1F006A6C-F843-49BC-AC84-89BD2AF586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62AEE6F3-16F4-4944-8459-4D5EEA341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8" name="Rounded Rectangle 16">
            <a:extLst>
              <a:ext uri="{FF2B5EF4-FFF2-40B4-BE49-F238E27FC236}">
                <a16:creationId xmlns:a16="http://schemas.microsoft.com/office/drawing/2014/main" id="{8D6B9972-4A81-4223-9901-0E559A1D5E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519" y="648931"/>
            <a:ext cx="5140825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3521483"/>
              </p:ext>
            </p:extLst>
          </p:nvPr>
        </p:nvGraphicFramePr>
        <p:xfrm>
          <a:off x="1093957" y="1011765"/>
          <a:ext cx="3930494" cy="454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5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677">
                <a:tc>
                  <a:txBody>
                    <a:bodyPr/>
                    <a:lstStyle/>
                    <a:p>
                      <a:r>
                        <a:rPr lang="fr-CA" sz="3200"/>
                        <a:t>Travaux individuels</a:t>
                      </a:r>
                    </a:p>
                  </a:txBody>
                  <a:tcPr marL="105902" marR="105902" marT="52951" marB="52951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3200"/>
                        <a:t>25 %</a:t>
                      </a:r>
                    </a:p>
                  </a:txBody>
                  <a:tcPr marL="105902" marR="105902" marT="52951" marB="52951"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6677">
                <a:tc>
                  <a:txBody>
                    <a:bodyPr/>
                    <a:lstStyle/>
                    <a:p>
                      <a:r>
                        <a:rPr lang="fr-CA" sz="3200"/>
                        <a:t>Examen intra</a:t>
                      </a:r>
                    </a:p>
                  </a:txBody>
                  <a:tcPr marL="105902" marR="105902" marT="52951" marB="52951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3200"/>
                        <a:t>35 %</a:t>
                      </a:r>
                    </a:p>
                  </a:txBody>
                  <a:tcPr marL="105902" marR="105902" marT="52951" marB="52951"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6677">
                <a:tc>
                  <a:txBody>
                    <a:bodyPr/>
                    <a:lstStyle/>
                    <a:p>
                      <a:r>
                        <a:rPr lang="fr-CA" sz="3200"/>
                        <a:t>Examen final</a:t>
                      </a:r>
                    </a:p>
                  </a:txBody>
                  <a:tcPr marL="105902" marR="105902" marT="52951" marB="52951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3200"/>
                        <a:t>40 %</a:t>
                      </a:r>
                    </a:p>
                  </a:txBody>
                  <a:tcPr marL="105902" marR="105902" marT="52951" marB="52951"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6677">
                <a:tc>
                  <a:txBody>
                    <a:bodyPr/>
                    <a:lstStyle/>
                    <a:p>
                      <a:pPr algn="r"/>
                      <a:r>
                        <a:rPr lang="fr-CA" sz="3200"/>
                        <a:t>TOTAL :</a:t>
                      </a:r>
                    </a:p>
                  </a:txBody>
                  <a:tcPr marL="105902" marR="105902" marT="52951" marB="52951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3200"/>
                        <a:t>100 %</a:t>
                      </a:r>
                    </a:p>
                  </a:txBody>
                  <a:tcPr marL="105902" marR="105902" marT="52951" marB="52951"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052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23">
            <a:extLst>
              <a:ext uri="{FF2B5EF4-FFF2-40B4-BE49-F238E27FC236}">
                <a16:creationId xmlns:a16="http://schemas.microsoft.com/office/drawing/2014/main" id="{E9D059B6-ADD8-488A-B346-63289E90D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576" y="-4763"/>
            <a:ext cx="3761187" cy="6862763"/>
            <a:chOff x="2928938" y="-4763"/>
            <a:chExt cx="5014912" cy="6862763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F69B42B4-BC82-4495-A6F9-A28167B56A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3CC168C-2AD4-4FFB-9F25-420ED6514C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6C9F369A-6158-4AE8-BA04-138A9DFFAE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FC7B1DF4-AD98-42A8-820F-667A3DCC4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61C58B74-3656-4FD5-AC47-EE3A59EBB8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8B349A01-D803-4A18-B608-47BFCED43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44" name="Rectangle 31">
            <a:extLst>
              <a:ext uri="{FF2B5EF4-FFF2-40B4-BE49-F238E27FC236}">
                <a16:creationId xmlns:a16="http://schemas.microsoft.com/office/drawing/2014/main" id="{9CD9ACDE-8038-488C-AB0C-5FD1A373C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6C1DA6-E483-46CB-8417-838D60263629}"/>
              </a:ext>
            </a:extLst>
          </p:cNvPr>
          <p:cNvSpPr/>
          <p:nvPr/>
        </p:nvSpPr>
        <p:spPr>
          <a:xfrm>
            <a:off x="2890837" y="965200"/>
            <a:ext cx="5529263" cy="3404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6000" b="0" spc="0">
                <a:ln w="3175" cmpd="sng">
                  <a:noFill/>
                </a:ln>
                <a:latin typeface="+mj-lt"/>
                <a:ea typeface="+mj-ea"/>
                <a:cs typeface="+mj-cs"/>
              </a:rPr>
              <a:t>BONNE SESSION!</a:t>
            </a:r>
          </a:p>
        </p:txBody>
      </p:sp>
      <p:sp>
        <p:nvSpPr>
          <p:cNvPr id="45" name="Rectangle 33">
            <a:extLst>
              <a:ext uri="{FF2B5EF4-FFF2-40B4-BE49-F238E27FC236}">
                <a16:creationId xmlns:a16="http://schemas.microsoft.com/office/drawing/2014/main" id="{DA6C2449-5F66-4753-AAA3-4AD81E57A0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554794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pSp>
        <p:nvGrpSpPr>
          <p:cNvPr id="46" name="Group 35">
            <a:extLst>
              <a:ext uri="{FF2B5EF4-FFF2-40B4-BE49-F238E27FC236}">
                <a16:creationId xmlns:a16="http://schemas.microsoft.com/office/drawing/2014/main" id="{329F7DAB-18F4-436A-A0D8-61013DEB6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068" y="1"/>
            <a:ext cx="2443597" cy="6858000"/>
            <a:chOff x="141424" y="1"/>
            <a:chExt cx="3258129" cy="6858000"/>
          </a:xfrm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AA2A446D-5444-4251-A0C1-1C33937BB1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95233" y="1"/>
              <a:ext cx="858884" cy="2780957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E013EF53-9F7F-40D2-9E88-917DCF6430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1424" y="1"/>
              <a:ext cx="835810" cy="2671495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210AE139-2815-4F3D-A56C-2608DB3D7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1424" y="2585830"/>
              <a:ext cx="2175413" cy="4272171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7C52B438-B53F-4BCB-A9A8-183E8815A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99078" y="2695292"/>
              <a:ext cx="2690743" cy="4162709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57375C8-AF41-41DF-8F04-72401D4B9E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95233" y="2690532"/>
              <a:ext cx="2904320" cy="4167469"/>
            </a:xfrm>
            <a:custGeom>
              <a:avLst/>
              <a:gdLst>
                <a:gd name="connsiteX0" fmla="*/ 0 w 2904320"/>
                <a:gd name="connsiteY0" fmla="*/ 0 h 4167469"/>
                <a:gd name="connsiteX1" fmla="*/ 288431 w 2904320"/>
                <a:gd name="connsiteY1" fmla="*/ 90425 h 4167469"/>
                <a:gd name="connsiteX2" fmla="*/ 2904320 w 2904320"/>
                <a:gd name="connsiteY2" fmla="*/ 3220465 h 4167469"/>
                <a:gd name="connsiteX3" fmla="*/ 2904320 w 2904320"/>
                <a:gd name="connsiteY3" fmla="*/ 4167469 h 4167469"/>
                <a:gd name="connsiteX4" fmla="*/ 2694589 w 2904320"/>
                <a:gd name="connsiteY4" fmla="*/ 4167469 h 4167469"/>
                <a:gd name="connsiteX5" fmla="*/ 3846 w 2904320"/>
                <a:gd name="connsiteY5" fmla="*/ 4759 h 416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4320" h="4167469">
                  <a:moveTo>
                    <a:pt x="0" y="0"/>
                  </a:moveTo>
                  <a:lnTo>
                    <a:pt x="288431" y="90425"/>
                  </a:lnTo>
                  <a:lnTo>
                    <a:pt x="2904320" y="3220465"/>
                  </a:lnTo>
                  <a:lnTo>
                    <a:pt x="2904320" y="4167469"/>
                  </a:lnTo>
                  <a:lnTo>
                    <a:pt x="2694589" y="4167469"/>
                  </a:lnTo>
                  <a:lnTo>
                    <a:pt x="3846" y="475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1B37C1D7-483C-4CD7-85AB-F4EEA6E573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1424" y="2581071"/>
              <a:ext cx="2894568" cy="427693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824738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e">
  <a:themeElements>
    <a:clrScheme name="Parallaxe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</Words>
  <Application>Microsoft Office PowerPoint</Application>
  <PresentationFormat>Affichage à l'écran (4:3)</PresentationFormat>
  <Paragraphs>28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Corbel</vt:lpstr>
      <vt:lpstr>Parallaxe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</dc:creator>
  <cp:lastModifiedBy>Jocelyne</cp:lastModifiedBy>
  <cp:revision>2</cp:revision>
  <dcterms:created xsi:type="dcterms:W3CDTF">2019-12-12T19:33:52Z</dcterms:created>
  <dcterms:modified xsi:type="dcterms:W3CDTF">2021-02-08T15:09:08Z</dcterms:modified>
</cp:coreProperties>
</file>